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h nguyễn" initials="an" lastIdx="1" clrIdx="0">
    <p:extLst>
      <p:ext uri="{19B8F6BF-5375-455C-9EA6-DF929625EA0E}">
        <p15:presenceInfo xmlns:p15="http://schemas.microsoft.com/office/powerpoint/2012/main" userId="806abbd92f4a2f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Số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2018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Ngành bán lẻ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103</c:v>
                </c:pt>
                <c:pt idx="1">
                  <c:v>115</c:v>
                </c:pt>
                <c:pt idx="2">
                  <c:v>126</c:v>
                </c:pt>
                <c:pt idx="3">
                  <c:v>142</c:v>
                </c:pt>
                <c:pt idx="4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0-4A07-9E15-918FF4D9A4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Thương mại điện tử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</c:v>
                </c:pt>
                <c:pt idx="1">
                  <c:v>4.07</c:v>
                </c:pt>
                <c:pt idx="2">
                  <c:v>5</c:v>
                </c:pt>
                <c:pt idx="3">
                  <c:v>6.2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20-4A07-9E15-918FF4D9A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18768968"/>
        <c:axId val="41876929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Tỉ trọng thương mại điện tử trong tổng số doanh thu bán lẻ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0.00%</c:formatCode>
                <c:ptCount val="5"/>
                <c:pt idx="0">
                  <c:v>2.92E-2</c:v>
                </c:pt>
                <c:pt idx="1">
                  <c:v>3.5000000000000003E-2</c:v>
                </c:pt>
                <c:pt idx="2" formatCode="0%">
                  <c:v>0.04</c:v>
                </c:pt>
                <c:pt idx="3">
                  <c:v>4.3999999999999997E-2</c:v>
                </c:pt>
                <c:pt idx="4">
                  <c:v>5.6000000000000001E-2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B20-4A07-9E15-918FF4D9A4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119496"/>
        <c:axId val="246116544"/>
      </c:lineChart>
      <c:catAx>
        <c:axId val="418768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769296"/>
        <c:crosses val="autoZero"/>
        <c:auto val="1"/>
        <c:lblAlgn val="ctr"/>
        <c:lblOffset val="100"/>
        <c:noMultiLvlLbl val="0"/>
      </c:catAx>
      <c:valAx>
        <c:axId val="41876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768968"/>
        <c:crosses val="autoZero"/>
        <c:crossBetween val="between"/>
      </c:valAx>
      <c:valAx>
        <c:axId val="24611654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119496"/>
        <c:crosses val="max"/>
        <c:crossBetween val="between"/>
      </c:valAx>
      <c:catAx>
        <c:axId val="246119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46116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smtClean="0">
                <a:effectLst/>
              </a:rPr>
              <a:t>Doanh thu TMĐT B2C </a:t>
            </a:r>
            <a:r>
              <a:rPr lang="en-US" sz="1800" dirty="0" err="1" smtClean="0">
                <a:effectLst/>
              </a:rPr>
              <a:t>Việt</a:t>
            </a:r>
            <a:r>
              <a:rPr lang="en-US" sz="1800" dirty="0" smtClean="0">
                <a:effectLst/>
              </a:rPr>
              <a:t> Nam 2015 – 2018 (</a:t>
            </a:r>
            <a:r>
              <a:rPr lang="en-US" sz="1800" dirty="0" err="1" smtClean="0">
                <a:effectLst/>
              </a:rPr>
              <a:t>Tỷ</a:t>
            </a:r>
            <a:r>
              <a:rPr lang="en-US" sz="1800" dirty="0" smtClean="0">
                <a:effectLst/>
              </a:rPr>
              <a:t> USD)</a:t>
            </a:r>
            <a:endParaRPr lang="en-US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Doanh thu B2C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4.07</c:v>
                </c:pt>
                <c:pt idx="1">
                  <c:v>5</c:v>
                </c:pt>
                <c:pt idx="2">
                  <c:v>6.2</c:v>
                </c:pt>
                <c:pt idx="3">
                  <c:v>8.06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36-4643-9F20-926BE92AF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09819488"/>
        <c:axId val="130981616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Tỉ lệ tăng trưởng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0.37</c:v>
                </c:pt>
                <c:pt idx="1">
                  <c:v>0.23</c:v>
                </c:pt>
                <c:pt idx="2">
                  <c:v>0.24</c:v>
                </c:pt>
                <c:pt idx="3">
                  <c:v>0.3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36-4643-9F20-926BE92AF4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08717360"/>
        <c:axId val="1308718608"/>
      </c:lineChart>
      <c:catAx>
        <c:axId val="1309819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9816160"/>
        <c:crosses val="autoZero"/>
        <c:auto val="1"/>
        <c:lblAlgn val="ctr"/>
        <c:lblOffset val="100"/>
        <c:noMultiLvlLbl val="0"/>
      </c:catAx>
      <c:valAx>
        <c:axId val="130981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9819488"/>
        <c:crosses val="autoZero"/>
        <c:crossBetween val="between"/>
      </c:valAx>
      <c:valAx>
        <c:axId val="1308718608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8717360"/>
        <c:crosses val="max"/>
        <c:crossBetween val="between"/>
      </c:valAx>
      <c:catAx>
        <c:axId val="13087173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08718608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endParaRPr lang="vi-V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Người dùng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49.7</c:v>
                </c:pt>
                <c:pt idx="1">
                  <c:v>52.08</c:v>
                </c:pt>
                <c:pt idx="2">
                  <c:v>53.86</c:v>
                </c:pt>
                <c:pt idx="3">
                  <c:v>55.19</c:v>
                </c:pt>
                <c:pt idx="4">
                  <c:v>56.24</c:v>
                </c:pt>
                <c:pt idx="5">
                  <c:v>57.2</c:v>
                </c:pt>
                <c:pt idx="6">
                  <c:v>57.48</c:v>
                </c:pt>
                <c:pt idx="7">
                  <c:v>59.48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B5-4997-9551-5E195EE16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724912"/>
        <c:axId val="1493718256"/>
      </c:barChart>
      <c:catAx>
        <c:axId val="149372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718256"/>
        <c:crosses val="autoZero"/>
        <c:auto val="1"/>
        <c:lblAlgn val="ctr"/>
        <c:lblOffset val="100"/>
        <c:noMultiLvlLbl val="0"/>
      </c:catAx>
      <c:valAx>
        <c:axId val="149371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72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Triệu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endParaRPr lang="vi-V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Người dùng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33.869999999999997</c:v>
                </c:pt>
                <c:pt idx="1">
                  <c:v>38.17</c:v>
                </c:pt>
                <c:pt idx="2">
                  <c:v>42.18</c:v>
                </c:pt>
                <c:pt idx="3">
                  <c:v>45.79</c:v>
                </c:pt>
                <c:pt idx="4">
                  <c:v>48.91</c:v>
                </c:pt>
                <c:pt idx="5">
                  <c:v>51.53</c:v>
                </c:pt>
                <c:pt idx="6">
                  <c:v>53.7</c:v>
                </c:pt>
                <c:pt idx="7">
                  <c:v>59.48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4E-45A3-ABBF-4F7BFA5494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3724912"/>
        <c:axId val="1493718256"/>
      </c:barChart>
      <c:catAx>
        <c:axId val="149372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718256"/>
        <c:crosses val="autoZero"/>
        <c:auto val="1"/>
        <c:lblAlgn val="ctr"/>
        <c:lblOffset val="100"/>
        <c:noMultiLvlLbl val="0"/>
      </c:catAx>
      <c:valAx>
        <c:axId val="149371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72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CÁC</a:t>
            </a:r>
            <a:r>
              <a:rPr lang="en-US" baseline="0" dirty="0" smtClean="0"/>
              <a:t> TRỞ NGẠI KHI MUA HÀNG TRỰC TUYẾN</a:t>
            </a:r>
            <a:endParaRPr lang="vi-V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tỉ lệ người tiêu dùng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Khác</c:v>
                </c:pt>
                <c:pt idx="1">
                  <c:v>Cách thức thanh toán phức tạp</c:v>
                </c:pt>
                <c:pt idx="2">
                  <c:v>Cách thức đặt hàng trực tuyến rắc rối</c:v>
                </c:pt>
                <c:pt idx="3">
                  <c:v>Website/ứng dụng bán hàng trực tuyến thiết kế không chuyên nghiệp</c:v>
                </c:pt>
                <c:pt idx="4">
                  <c:v>Dịch vụ vận chuyển và giao nhận còn kém</c:v>
                </c:pt>
                <c:pt idx="5">
                  <c:v>Giá cả (đắt hơn trực tiếp/không rõ ràng)</c:v>
                </c:pt>
                <c:pt idx="6">
                  <c:v>Lo ngại thông tin cá nhân bị tiết lộ</c:v>
                </c:pt>
                <c:pt idx="7">
                  <c:v>Dịch vụ chăm sóc khách hàng kém</c:v>
                </c:pt>
                <c:pt idx="8">
                  <c:v>Sản phẩm kém chất lượng so với quảng cáo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0.02</c:v>
                </c:pt>
                <c:pt idx="1">
                  <c:v>0.13</c:v>
                </c:pt>
                <c:pt idx="2">
                  <c:v>0.22</c:v>
                </c:pt>
                <c:pt idx="3">
                  <c:v>0.22</c:v>
                </c:pt>
                <c:pt idx="4">
                  <c:v>0.36</c:v>
                </c:pt>
                <c:pt idx="5">
                  <c:v>0.37</c:v>
                </c:pt>
                <c:pt idx="6">
                  <c:v>0.43</c:v>
                </c:pt>
                <c:pt idx="7">
                  <c:v>0.47</c:v>
                </c:pt>
                <c:pt idx="8">
                  <c:v>0.83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24-4C5C-B826-074EA2023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63005248"/>
        <c:axId val="1663005664"/>
      </c:barChart>
      <c:catAx>
        <c:axId val="1663005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005664"/>
        <c:crosses val="autoZero"/>
        <c:auto val="1"/>
        <c:lblAlgn val="ctr"/>
        <c:lblOffset val="100"/>
        <c:noMultiLvlLbl val="0"/>
      </c:catAx>
      <c:valAx>
        <c:axId val="166300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00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21T22:39:07.629" idx="1">
    <p:pos x="7680" y="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AB65-D8F1-4B99-B49F-B5B00DB7F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9CD0D3-B18E-4E5C-A0A3-3410C89C1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20674-EB6C-441F-9AF5-E8A5B8358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24E8A-7030-4C56-ABC8-29572E65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D44BC-D356-4802-A820-2015C657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8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02AF-CDEA-4004-A2C2-932488EB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007F2-5516-47E2-9C3C-D8C7281E6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2BF26-322C-4E1E-9329-CEF482B28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6EE80-1FCB-43EC-80A6-0F5A75FD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10A1D-C557-4425-8BB6-C2C13764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48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AA124-3389-43AC-A152-F90F89F6B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913FC-E6B2-4E40-A8BF-06FBA4322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3B117-A6D6-4208-8D15-3E004C24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CA8BD-0EB5-4968-8C78-5CECADBDE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8C071-3370-4834-933B-74480779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3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6567-B461-4BC4-8E5C-B3973A40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600A0-4B44-4249-A88E-BAE72920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652CB-2B4F-4EA4-84BE-4FBAA37C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ECC05-D269-49B0-B780-5F0CC3BA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7403-29B9-4C79-B960-1965EA24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0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DF02-B7C6-43B6-80DA-901D9E2F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58E1D-718A-485D-B1B6-EA7A59685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5C8FB-EE88-4C5C-8738-C4EB67B1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27FEE-ED3F-4317-AA55-190EDD4A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7033-D6E4-447C-BF8D-DB9733B0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4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D2F8-C91B-4E3E-8E14-22EF1A24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5CFC-1480-4023-BF33-FFF555605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D52513-159B-4CEB-B66C-97F7D1FEF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60213-4DE3-42DA-BA9A-1690E296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6E2E2-A849-46A9-BB21-B909ECC0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7DA7F-D31E-4CBC-A237-D310D797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04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F497-F5B9-4226-8339-769404930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E14D7-B9DC-4BA0-BCB1-77111EE21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3032F-2A9A-4F19-9CCD-E43DEFECC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701F9-B1BC-4BA4-A855-695A74CF6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D12AE-560B-4E93-9C28-86E1D448C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544404-D15B-47EB-AF68-1CC01BDA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DC9D82-9D0F-4A26-8890-F83FC07C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AED3D-A47D-412D-A26F-C70CEB2F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4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DFFA-8895-479F-B100-032C7ECB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911E5-5D3A-4B1C-AECE-18FF0472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5209A-B09E-4A60-823E-02E2E9A3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0A1FD-BE70-4CF3-88AF-D021ADBC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8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DC773-1287-42BD-A8EE-1EE91152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195701-4803-4CD1-8E94-A8D40E9F4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216D3-FED7-424F-8C83-11DE1054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97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B93C-22CF-43B8-8C7B-6F57EB774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8ADC8-BA01-4D6A-9D92-5741B6D2F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28475E-43AD-4B04-922F-430E7CCD77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41190-BECA-4EEA-9D76-CECEB4084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02F0C-BF4B-4F75-9841-B36ADE620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3CE69-E04D-4424-B602-F9593F6A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0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5565-2457-4A38-A55B-67556B14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DEDBA-1C85-4699-AABF-CABAD2303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C5082-368A-49C5-A3AF-59CE6D30A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98651E-51FC-42C7-930B-EB0C6F8A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09E16-9BDC-482B-84E2-03F7176F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D4451-AA7E-46E0-AFD6-391EEC53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7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55ED2-6B9C-439F-94EA-3BA4773A1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2FDB7-E850-4152-AB84-92AF6CCC5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91555-DAB7-4861-B5B3-E5AA8AB07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8B043-C0DC-440F-956F-64B178B3FBF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23B3A-7C86-41BC-BFCE-6CC8AB97E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2D2BB-42AF-4052-8574-E9F30B2B1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29F26-92DF-41B5-8864-639136772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31" y="882534"/>
            <a:ext cx="5874146" cy="44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8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FF2593-A277-4DA3-9117-37FDCED0D23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34" y="2645758"/>
            <a:ext cx="4146934" cy="2937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5902B9-E3E4-4000-AC3A-B17B8126D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06" y="2644325"/>
            <a:ext cx="3916460" cy="2938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C0C2ED-B16C-42E4-9F08-2FDE924919C2}"/>
              </a:ext>
            </a:extLst>
          </p:cNvPr>
          <p:cNvSpPr/>
          <p:nvPr/>
        </p:nvSpPr>
        <p:spPr>
          <a:xfrm>
            <a:off x="1209822" y="450166"/>
            <a:ext cx="7723163" cy="1041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THƯƠNG MẠI TRUYỀN THỐNG LÀ GÌ?</a:t>
            </a:r>
          </a:p>
        </p:txBody>
      </p:sp>
    </p:spTree>
    <p:extLst>
      <p:ext uri="{BB962C8B-B14F-4D97-AF65-F5344CB8AC3E}">
        <p14:creationId xmlns:p14="http://schemas.microsoft.com/office/powerpoint/2010/main" val="254153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9FCC30-52B4-43AD-AAC1-5C10C3923BEF}"/>
              </a:ext>
            </a:extLst>
          </p:cNvPr>
          <p:cNvSpPr/>
          <p:nvPr/>
        </p:nvSpPr>
        <p:spPr>
          <a:xfrm>
            <a:off x="1406768" y="1072663"/>
            <a:ext cx="9101797" cy="9144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THƯƠNG MẠI ĐIỆN TỬ LÀ GÌ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BC38B-8925-4151-A091-55FF8709B28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946" y="2347416"/>
            <a:ext cx="5693439" cy="426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5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A380-ECBE-4DE7-BAEA-10A9FACB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vi-VN" sz="32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mại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Nam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B13FF1-7482-4C0A-A54E-0A2C893004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65778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77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672260"/>
              </p:ext>
            </p:extLst>
          </p:nvPr>
        </p:nvGraphicFramePr>
        <p:xfrm>
          <a:off x="2057400" y="347807"/>
          <a:ext cx="8074891" cy="3097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084946" y="6105237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100" dirty="0"/>
              <a:t>Quy mô thị trường thương mại điện tử B2C Việt Nam năm 2018 (Nguồn ảnh: Sách trắng thương mại điện tử Việt Nam 2019)</a:t>
            </a:r>
            <a:endParaRPr lang="en-US" sz="11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667760"/>
              </p:ext>
            </p:extLst>
          </p:nvPr>
        </p:nvGraphicFramePr>
        <p:xfrm>
          <a:off x="1921164" y="4058149"/>
          <a:ext cx="8128000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37018">
                  <a:extLst>
                    <a:ext uri="{9D8B030D-6E8A-4147-A177-3AD203B41FA5}">
                      <a16:colId xmlns:a16="http://schemas.microsoft.com/office/drawing/2014/main" val="3557770272"/>
                    </a:ext>
                  </a:extLst>
                </a:gridCol>
                <a:gridCol w="655782">
                  <a:extLst>
                    <a:ext uri="{9D8B030D-6E8A-4147-A177-3AD203B41FA5}">
                      <a16:colId xmlns:a16="http://schemas.microsoft.com/office/drawing/2014/main" val="1510314234"/>
                    </a:ext>
                  </a:extLst>
                </a:gridCol>
                <a:gridCol w="738909">
                  <a:extLst>
                    <a:ext uri="{9D8B030D-6E8A-4147-A177-3AD203B41FA5}">
                      <a16:colId xmlns:a16="http://schemas.microsoft.com/office/drawing/2014/main" val="3624682385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3910800047"/>
                    </a:ext>
                  </a:extLst>
                </a:gridCol>
                <a:gridCol w="775855">
                  <a:extLst>
                    <a:ext uri="{9D8B030D-6E8A-4147-A177-3AD203B41FA5}">
                      <a16:colId xmlns:a16="http://schemas.microsoft.com/office/drawing/2014/main" val="3960547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2018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4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ớc</a:t>
                      </a: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tham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gia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mua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sắm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tuyến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triệu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30,3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21,7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33,6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39,9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877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Ước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mua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sắm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tuyến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của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(USD)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7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Tỉ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trọng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doanh thu TMĐT B2C so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với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mức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bán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lẻ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hàng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hóa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doanh thu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tiêu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nước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2,8%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3,6%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4,2%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52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71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040357"/>
              </p:ext>
            </p:extLst>
          </p:nvPr>
        </p:nvGraphicFramePr>
        <p:xfrm>
          <a:off x="736600" y="227735"/>
          <a:ext cx="9229436" cy="2543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10691" y="2900219"/>
            <a:ext cx="699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internet </a:t>
            </a:r>
            <a:r>
              <a:rPr lang="en-US" dirty="0" err="1" smtClean="0"/>
              <a:t>Việt</a:t>
            </a:r>
            <a:r>
              <a:rPr lang="en-US" dirty="0" smtClean="0"/>
              <a:t> Nam 2017 - 2022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1757386"/>
              </p:ext>
            </p:extLst>
          </p:nvPr>
        </p:nvGraphicFramePr>
        <p:xfrm>
          <a:off x="833582" y="3714462"/>
          <a:ext cx="9229436" cy="2543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10691" y="6257637"/>
            <a:ext cx="699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báo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thoại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Việt</a:t>
            </a:r>
            <a:r>
              <a:rPr lang="en-US" dirty="0" smtClean="0"/>
              <a:t> Nam 2017 - 2022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8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438682"/>
              </p:ext>
            </p:extLst>
          </p:nvPr>
        </p:nvGraphicFramePr>
        <p:xfrm>
          <a:off x="514927" y="800389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120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172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Thương mại điện tử ở Việt Nam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nguyễn</dc:creator>
  <cp:lastModifiedBy>Anh, Nguyen Tuan - Phong Quan ly &amp; Phat trien ung dung - Chuyen vien Lap trinh Ung dung Tac nghiep &amp; Ngan hang Loi</cp:lastModifiedBy>
  <cp:revision>15</cp:revision>
  <dcterms:created xsi:type="dcterms:W3CDTF">2020-06-21T15:33:10Z</dcterms:created>
  <dcterms:modified xsi:type="dcterms:W3CDTF">2020-06-22T10:55:25Z</dcterms:modified>
</cp:coreProperties>
</file>